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83C501-E384-4824-ABB4-73E75948392D}">
  <a:tblStyle styleId="{A683C501-E384-4824-ABB4-73E75948392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F06DD7A-2BB8-4990-9D68-1BE4B75E8350}"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95745D7-0D4C-426C-A6D5-91B2D77A4FD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280c973449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1280c973449_0_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280c97344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1280c973449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80c97344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280c973449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280c97344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280c973449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280c97344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280c973449_0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{A683C501-E384-4824-ABB4-73E75948392D}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{A683C501-E384-4824-ABB4-73E75948392D}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7</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4"/>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0.08 as a fraction in its simplest terms.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56 ÷ 7 =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61 - 39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10</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- 8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that the shape below is an is</a:t>
                      </a:r>
                      <a:r>
                        <a:rPr lang="en-GB" sz="1600">
                          <a:latin typeface="Nunito Sans"/>
                          <a:ea typeface="Nunito Sans"/>
                          <a:cs typeface="Nunito Sans"/>
                          <a:sym typeface="Nunito Sans"/>
                        </a:rPr>
                        <a:t>osceles trapezium, find its area.</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90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anti-clockwise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pic>
        <p:nvPicPr>
          <p:cNvPr id="148" name="Google Shape;148;p24"/>
          <p:cNvPicPr preferRelativeResize="0"/>
          <p:nvPr/>
        </p:nvPicPr>
        <p:blipFill>
          <a:blip r:embed="rId3">
            <a:alphaModFix/>
          </a:blip>
          <a:stretch>
            <a:fillRect/>
          </a:stretch>
        </p:blipFill>
        <p:spPr>
          <a:xfrm>
            <a:off x="625088" y="2571750"/>
            <a:ext cx="3114675" cy="1905000"/>
          </a:xfrm>
          <a:prstGeom prst="rect">
            <a:avLst/>
          </a:prstGeom>
          <a:noFill/>
          <a:ln>
            <a:noFill/>
          </a:ln>
        </p:spPr>
      </p:pic>
      <p:pic>
        <p:nvPicPr>
          <p:cNvPr id="149" name="Google Shape;149;p24"/>
          <p:cNvPicPr preferRelativeResize="0"/>
          <p:nvPr/>
        </p:nvPicPr>
        <p:blipFill>
          <a:blip r:embed="rId4">
            <a:alphaModFix/>
          </a:blip>
          <a:stretch>
            <a:fillRect/>
          </a:stretch>
        </p:blipFill>
        <p:spPr>
          <a:xfrm>
            <a:off x="5197088" y="2475925"/>
            <a:ext cx="2886075" cy="2324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5"/>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0.08 as a fraction in its simplest terms.</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56 ÷ 7 = </a:t>
                      </a: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61 - 39 = </a:t>
                      </a:r>
                      <a:r>
                        <a:rPr b="0" lang="en-GB" sz="1600">
                          <a:solidFill>
                            <a:srgbClr val="00BC89"/>
                          </a:solidFill>
                          <a:latin typeface="Nunito Sans"/>
                          <a:ea typeface="Nunito Sans"/>
                          <a:cs typeface="Nunito Sans"/>
                          <a:sym typeface="Nunito Sans"/>
                        </a:rPr>
                        <a:t>22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10</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- 8 =</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2(5</a:t>
                      </a:r>
                      <a:r>
                        <a:rPr b="0" i="1" lang="en-GB" sz="1600">
                          <a:solidFill>
                            <a:srgbClr val="00BC89"/>
                          </a:solidFill>
                          <a:latin typeface="Times New Roman"/>
                          <a:ea typeface="Times New Roman"/>
                          <a:cs typeface="Times New Roman"/>
                          <a:sym typeface="Times New Roman"/>
                        </a:rPr>
                        <a:t>m</a:t>
                      </a:r>
                      <a:r>
                        <a:rPr b="0" lang="en-GB" sz="1600">
                          <a:solidFill>
                            <a:srgbClr val="00BC89"/>
                          </a:solidFill>
                          <a:latin typeface="Nunito Sans"/>
                          <a:ea typeface="Nunito Sans"/>
                          <a:cs typeface="Nunito Sans"/>
                          <a:sym typeface="Nunito Sans"/>
                        </a:rPr>
                        <a:t> + 3</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that the shape below is an is</a:t>
                      </a:r>
                      <a:r>
                        <a:rPr lang="en-GB" sz="1600">
                          <a:latin typeface="Nunito Sans"/>
                          <a:ea typeface="Nunito Sans"/>
                          <a:cs typeface="Nunito Sans"/>
                          <a:sym typeface="Nunito Sans"/>
                        </a:rPr>
                        <a:t>osceles trapezium, find its area.</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38.75 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90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anti-clockwise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pic>
        <p:nvPicPr>
          <p:cNvPr id="156" name="Google Shape;156;p25"/>
          <p:cNvPicPr preferRelativeResize="0"/>
          <p:nvPr/>
        </p:nvPicPr>
        <p:blipFill>
          <a:blip r:embed="rId3">
            <a:alphaModFix/>
          </a:blip>
          <a:stretch>
            <a:fillRect/>
          </a:stretch>
        </p:blipFill>
        <p:spPr>
          <a:xfrm>
            <a:off x="5197088" y="2475925"/>
            <a:ext cx="2886075" cy="2324100"/>
          </a:xfrm>
          <a:prstGeom prst="rect">
            <a:avLst/>
          </a:prstGeom>
          <a:noFill/>
          <a:ln>
            <a:noFill/>
          </a:ln>
        </p:spPr>
      </p:pic>
      <p:pic>
        <p:nvPicPr>
          <p:cNvPr id="157" name="Google Shape;157;p25"/>
          <p:cNvPicPr preferRelativeResize="0"/>
          <p:nvPr/>
        </p:nvPicPr>
        <p:blipFill>
          <a:blip r:embed="rId4">
            <a:alphaModFix/>
          </a:blip>
          <a:stretch>
            <a:fillRect/>
          </a:stretch>
        </p:blipFill>
        <p:spPr>
          <a:xfrm>
            <a:off x="625088" y="2571750"/>
            <a:ext cx="3114675" cy="1905000"/>
          </a:xfrm>
          <a:prstGeom prst="rect">
            <a:avLst/>
          </a:prstGeom>
          <a:noFill/>
          <a:ln>
            <a:noFill/>
          </a:ln>
        </p:spPr>
      </p:pic>
      <p:grpSp>
        <p:nvGrpSpPr>
          <p:cNvPr id="158" name="Google Shape;158;p25"/>
          <p:cNvGrpSpPr/>
          <p:nvPr/>
        </p:nvGrpSpPr>
        <p:grpSpPr>
          <a:xfrm>
            <a:off x="657972" y="1389500"/>
            <a:ext cx="221706" cy="481300"/>
            <a:chOff x="4963775" y="5368550"/>
            <a:chExt cx="294900" cy="481300"/>
          </a:xfrm>
        </p:grpSpPr>
        <p:cxnSp>
          <p:nvCxnSpPr>
            <p:cNvPr id="159" name="Google Shape;159;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0" name="Google Shape;160;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25</a:t>
              </a:r>
              <a:endParaRPr>
                <a:solidFill>
                  <a:srgbClr val="00BC89"/>
                </a:solidFill>
                <a:latin typeface="Nunito Sans"/>
                <a:ea typeface="Nunito Sans"/>
                <a:cs typeface="Nunito Sans"/>
                <a:sym typeface="Nunito Sans"/>
              </a:endParaRPr>
            </a:p>
          </p:txBody>
        </p:sp>
        <p:sp>
          <p:nvSpPr>
            <p:cNvPr id="161" name="Google Shape;161;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6"/>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0.625 as a fraction in its simplest terms.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104 - 55 =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132 ÷ 11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9</a:t>
                      </a:r>
                      <a:r>
                        <a:rPr b="0" i="1" lang="en-GB" sz="1600">
                          <a:solidFill>
                            <a:schemeClr val="dk1"/>
                          </a:solidFill>
                          <a:latin typeface="Times New Roman"/>
                          <a:ea typeface="Times New Roman"/>
                          <a:cs typeface="Times New Roman"/>
                          <a:sym typeface="Times New Roman"/>
                        </a:rPr>
                        <a:t>m</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What</a:t>
                      </a:r>
                      <a:r>
                        <a:rPr lang="en-GB" sz="1600">
                          <a:solidFill>
                            <a:srgbClr val="000000"/>
                          </a:solidFill>
                          <a:latin typeface="Nunito Sans"/>
                          <a:ea typeface="Nunito Sans"/>
                          <a:cs typeface="Nunito Sans"/>
                          <a:sym typeface="Nunito Sans"/>
                        </a:rPr>
                        <a:t> is the area of the </a:t>
                      </a:r>
                      <a:r>
                        <a:rPr lang="en-GB" sz="1600">
                          <a:latin typeface="Nunito Sans"/>
                          <a:ea typeface="Nunito Sans"/>
                          <a:cs typeface="Nunito Sans"/>
                          <a:sym typeface="Nunito Sans"/>
                        </a:rPr>
                        <a:t>shape</a:t>
                      </a:r>
                      <a:r>
                        <a:rPr lang="en-GB" sz="1600">
                          <a:solidFill>
                            <a:srgbClr val="000000"/>
                          </a:solidFill>
                          <a:latin typeface="Nunito Sans"/>
                          <a:ea typeface="Nunito Sans"/>
                          <a:cs typeface="Nunito Sans"/>
                          <a:sym typeface="Nunito Sans"/>
                        </a:rPr>
                        <a:t> below?</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5</a:t>
            </a:r>
            <a:endParaRPr b="1">
              <a:solidFill>
                <a:srgbClr val="FFFFFF"/>
              </a:solidFill>
              <a:latin typeface="Nunito Sans"/>
              <a:ea typeface="Nunito Sans"/>
              <a:cs typeface="Nunito Sans"/>
              <a:sym typeface="Nunito Sans"/>
            </a:endParaRPr>
          </a:p>
        </p:txBody>
      </p:sp>
      <p:pic>
        <p:nvPicPr>
          <p:cNvPr id="168" name="Google Shape;168;p26"/>
          <p:cNvPicPr preferRelativeResize="0"/>
          <p:nvPr/>
        </p:nvPicPr>
        <p:blipFill>
          <a:blip r:embed="rId3">
            <a:alphaModFix/>
          </a:blip>
          <a:stretch>
            <a:fillRect/>
          </a:stretch>
        </p:blipFill>
        <p:spPr>
          <a:xfrm>
            <a:off x="591750" y="2532438"/>
            <a:ext cx="3009900" cy="1514475"/>
          </a:xfrm>
          <a:prstGeom prst="rect">
            <a:avLst/>
          </a:prstGeom>
          <a:noFill/>
          <a:ln>
            <a:noFill/>
          </a:ln>
        </p:spPr>
      </p:pic>
      <p:pic>
        <p:nvPicPr>
          <p:cNvPr id="169" name="Google Shape;169;p26"/>
          <p:cNvPicPr preferRelativeResize="0"/>
          <p:nvPr/>
        </p:nvPicPr>
        <p:blipFill>
          <a:blip r:embed="rId4">
            <a:alphaModFix/>
          </a:blip>
          <a:stretch>
            <a:fillRect/>
          </a:stretch>
        </p:blipFill>
        <p:spPr>
          <a:xfrm>
            <a:off x="5347113" y="2319913"/>
            <a:ext cx="2886075" cy="2314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aphicFrame>
        <p:nvGraphicFramePr>
          <p:cNvPr id="174" name="Google Shape;174;p27"/>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17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0.625 as a fraction in its simplest terms.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104 - 55 = </a:t>
                      </a:r>
                      <a:r>
                        <a:rPr b="0" lang="en-GB" sz="1600">
                          <a:solidFill>
                            <a:srgbClr val="00BC89"/>
                          </a:solidFill>
                          <a:latin typeface="Nunito Sans"/>
                          <a:ea typeface="Nunito Sans"/>
                          <a:cs typeface="Nunito Sans"/>
                          <a:sym typeface="Nunito Sans"/>
                        </a:rPr>
                        <a:t>49</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132 ÷ 11 = </a:t>
                      </a:r>
                      <a:r>
                        <a:rPr b="0" lang="en-GB" sz="1600">
                          <a:solidFill>
                            <a:srgbClr val="00BC89"/>
                          </a:solidFill>
                          <a:latin typeface="Nunito Sans"/>
                          <a:ea typeface="Nunito Sans"/>
                          <a:cs typeface="Nunito Sans"/>
                          <a:sym typeface="Nunito Sans"/>
                        </a:rPr>
                        <a:t>12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9</a:t>
                      </a:r>
                      <a:r>
                        <a:rPr b="0" i="1" lang="en-GB" sz="1600">
                          <a:solidFill>
                            <a:schemeClr val="dk1"/>
                          </a:solidFill>
                          <a:latin typeface="Times New Roman"/>
                          <a:ea typeface="Times New Roman"/>
                          <a:cs typeface="Times New Roman"/>
                          <a:sym typeface="Times New Roman"/>
                        </a:rPr>
                        <a:t>m</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- 12</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m</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m</a:t>
                      </a:r>
                      <a:r>
                        <a:rPr b="0" lang="en-GB" sz="1600">
                          <a:solidFill>
                            <a:srgbClr val="00BC89"/>
                          </a:solidFill>
                          <a:latin typeface="Nunito Sans"/>
                          <a:ea typeface="Nunito Sans"/>
                          <a:cs typeface="Nunito Sans"/>
                          <a:sym typeface="Nunito Sans"/>
                        </a:rPr>
                        <a:t> - 4)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8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What</a:t>
                      </a:r>
                      <a:r>
                        <a:rPr lang="en-GB" sz="1600">
                          <a:solidFill>
                            <a:srgbClr val="000000"/>
                          </a:solidFill>
                          <a:latin typeface="Nunito Sans"/>
                          <a:ea typeface="Nunito Sans"/>
                          <a:cs typeface="Nunito Sans"/>
                          <a:sym typeface="Nunito Sans"/>
                        </a:rPr>
                        <a:t> is the area of the </a:t>
                      </a:r>
                      <a:r>
                        <a:rPr lang="en-GB" sz="1600">
                          <a:latin typeface="Nunito Sans"/>
                          <a:ea typeface="Nunito Sans"/>
                          <a:cs typeface="Nunito Sans"/>
                          <a:sym typeface="Nunito Sans"/>
                        </a:rPr>
                        <a:t>shape</a:t>
                      </a:r>
                      <a:r>
                        <a:rPr lang="en-GB" sz="1600">
                          <a:solidFill>
                            <a:srgbClr val="000000"/>
                          </a:solidFill>
                          <a:latin typeface="Nunito Sans"/>
                          <a:ea typeface="Nunito Sans"/>
                          <a:cs typeface="Nunito Sans"/>
                          <a:sym typeface="Nunito Sans"/>
                        </a:rPr>
                        <a:t> below?</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72 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5" name="Google Shape;175;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5</a:t>
            </a:r>
            <a:endParaRPr b="1">
              <a:solidFill>
                <a:srgbClr val="FFFFFF"/>
              </a:solidFill>
              <a:latin typeface="Nunito Sans"/>
              <a:ea typeface="Nunito Sans"/>
              <a:cs typeface="Nunito Sans"/>
              <a:sym typeface="Nunito Sans"/>
            </a:endParaRPr>
          </a:p>
        </p:txBody>
      </p:sp>
      <p:pic>
        <p:nvPicPr>
          <p:cNvPr id="176" name="Google Shape;176;p27"/>
          <p:cNvPicPr preferRelativeResize="0"/>
          <p:nvPr/>
        </p:nvPicPr>
        <p:blipFill>
          <a:blip r:embed="rId3">
            <a:alphaModFix/>
          </a:blip>
          <a:stretch>
            <a:fillRect/>
          </a:stretch>
        </p:blipFill>
        <p:spPr>
          <a:xfrm>
            <a:off x="5347113" y="2319913"/>
            <a:ext cx="2886075" cy="2314575"/>
          </a:xfrm>
          <a:prstGeom prst="rect">
            <a:avLst/>
          </a:prstGeom>
          <a:noFill/>
          <a:ln>
            <a:noFill/>
          </a:ln>
        </p:spPr>
      </p:pic>
      <p:pic>
        <p:nvPicPr>
          <p:cNvPr id="177" name="Google Shape;177;p27"/>
          <p:cNvPicPr preferRelativeResize="0"/>
          <p:nvPr/>
        </p:nvPicPr>
        <p:blipFill>
          <a:blip r:embed="rId4">
            <a:alphaModFix/>
          </a:blip>
          <a:stretch>
            <a:fillRect/>
          </a:stretch>
        </p:blipFill>
        <p:spPr>
          <a:xfrm>
            <a:off x="591750" y="2532438"/>
            <a:ext cx="3009900" cy="1514475"/>
          </a:xfrm>
          <a:prstGeom prst="rect">
            <a:avLst/>
          </a:prstGeom>
          <a:noFill/>
          <a:ln>
            <a:noFill/>
          </a:ln>
        </p:spPr>
      </p:pic>
      <p:grpSp>
        <p:nvGrpSpPr>
          <p:cNvPr id="178" name="Google Shape;178;p27"/>
          <p:cNvGrpSpPr/>
          <p:nvPr/>
        </p:nvGrpSpPr>
        <p:grpSpPr>
          <a:xfrm>
            <a:off x="1267465" y="1389500"/>
            <a:ext cx="179918" cy="481300"/>
            <a:chOff x="4963775" y="5368550"/>
            <a:chExt cx="294900" cy="481300"/>
          </a:xfrm>
        </p:grpSpPr>
        <p:cxnSp>
          <p:nvCxnSpPr>
            <p:cNvPr id="179" name="Google Shape;179;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80" name="Google Shape;18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8</a:t>
              </a:r>
              <a:endParaRPr>
                <a:solidFill>
                  <a:srgbClr val="00BC89"/>
                </a:solidFill>
                <a:latin typeface="Nunito Sans"/>
                <a:ea typeface="Nunito Sans"/>
                <a:cs typeface="Nunito Sans"/>
                <a:sym typeface="Nunito Sans"/>
              </a:endParaRPr>
            </a:p>
          </p:txBody>
        </p:sp>
        <p:sp>
          <p:nvSpPr>
            <p:cNvPr id="181" name="Google Shape;18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{CF06DD7A-2BB8-4990-9D68-1BE4B75E8350}</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As it’s the week back after half-term break, </a:t>
                      </a:r>
                      <a:r>
                        <a:rPr lang="en-GB" sz="1500">
                          <a:solidFill>
                            <a:schemeClr val="dk1"/>
                          </a:solidFill>
                          <a:latin typeface="Nunito Sans"/>
                          <a:ea typeface="Nunito Sans"/>
                          <a:cs typeface="Nunito Sans"/>
                          <a:sym typeface="Nunito Sans"/>
                        </a:rPr>
                        <a:t>the topics this week have been seen before. They are all based around fundamental skills, and the questions contain ideas that will be useful in the coming weeks for fluency, confidence and success.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Expressing a decimal as a fraction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Mental arithmetic</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Factorising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Area</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Rotations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{CF06DD7A-2BB8-4990-9D68-1BE4B75E8350}</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Expressing a decimal as a fraction</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you prefer to work with decimals or fractions? Why?</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important to be able to work with both fractions and decimals?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Mental arithmetic</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mental arithmetic necessary?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Factorising</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your top tips for factorising?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Area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Does area only exist in 2D shapes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Rotations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equipment makes rotations easier?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0.45 as a fraction in its simplest terms.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14 </a:t>
                      </a:r>
                      <a:r>
                        <a:rPr b="0" lang="en-GB" sz="1600">
                          <a:solidFill>
                            <a:schemeClr val="dk1"/>
                          </a:solidFill>
                          <a:latin typeface="Nunito Sans"/>
                          <a:ea typeface="Nunito Sans"/>
                          <a:cs typeface="Nunito Sans"/>
                          <a:sym typeface="Nunito Sans"/>
                        </a:rPr>
                        <a:t>⨉</a:t>
                      </a:r>
                      <a:r>
                        <a:rPr b="0" lang="en-GB" sz="1600">
                          <a:solidFill>
                            <a:srgbClr val="000000"/>
                          </a:solidFill>
                          <a:latin typeface="Nunito Sans"/>
                          <a:ea typeface="Nunito Sans"/>
                          <a:cs typeface="Nunito Sans"/>
                          <a:sym typeface="Nunito Sans"/>
                        </a:rPr>
                        <a:t> 3 =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96 ÷ 8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Fully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a:t>
                      </a:r>
                      <a:r>
                        <a:rPr b="0" i="1" lang="en-GB" sz="1600">
                          <a:solidFill>
                            <a:srgbClr val="000000"/>
                          </a:solidFill>
                          <a:latin typeface="Times New Roman"/>
                          <a:ea typeface="Times New Roman"/>
                          <a:cs typeface="Times New Roman"/>
                          <a:sym typeface="Times New Roman"/>
                        </a:rPr>
                        <a:t>y</a:t>
                      </a:r>
                      <a:r>
                        <a:rPr b="0" lang="en-GB" sz="1600">
                          <a:solidFill>
                            <a:srgbClr val="000000"/>
                          </a:solidFill>
                          <a:latin typeface="Nunito Sans"/>
                          <a:ea typeface="Nunito Sans"/>
                          <a:cs typeface="Nunito Sans"/>
                          <a:sym typeface="Nunito Sans"/>
                        </a:rPr>
                        <a:t> - 10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Determine the area of this rectangle: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Rotate triangle </a:t>
                      </a:r>
                      <a:r>
                        <a:rPr i="1" lang="en-GB" sz="1600">
                          <a:solidFill>
                            <a:srgbClr val="000000"/>
                          </a:solidFill>
                          <a:latin typeface="Times New Roman"/>
                          <a:ea typeface="Times New Roman"/>
                          <a:cs typeface="Times New Roman"/>
                          <a:sym typeface="Times New Roman"/>
                        </a:rPr>
                        <a:t>ABC</a:t>
                      </a:r>
                      <a:r>
                        <a:rPr lang="en-GB" sz="1600">
                          <a:solidFill>
                            <a:srgbClr val="000000"/>
                          </a:solidFill>
                          <a:latin typeface="Nunito Sans"/>
                          <a:ea typeface="Nunito Sans"/>
                          <a:cs typeface="Nunito Sans"/>
                          <a:sym typeface="Nunito Sans"/>
                        </a:rPr>
                        <a:t> 90</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 clockwise about point </a:t>
                      </a:r>
                      <a:r>
                        <a:rPr i="1" lang="en-GB" sz="1600">
                          <a:solidFill>
                            <a:srgbClr val="000000"/>
                          </a:solidFill>
                          <a:latin typeface="Times New Roman"/>
                          <a:ea typeface="Times New Roman"/>
                          <a:cs typeface="Times New Roman"/>
                          <a:sym typeface="Times New Roman"/>
                        </a:rPr>
                        <a:t>O</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572700" y="2643175"/>
            <a:ext cx="2876550" cy="1609725"/>
          </a:xfrm>
          <a:prstGeom prst="rect">
            <a:avLst/>
          </a:prstGeom>
          <a:noFill/>
          <a:ln>
            <a:noFill/>
          </a:ln>
        </p:spPr>
      </p:pic>
      <p:pic>
        <p:nvPicPr>
          <p:cNvPr id="89" name="Google Shape;89;p18"/>
          <p:cNvPicPr preferRelativeResize="0"/>
          <p:nvPr/>
        </p:nvPicPr>
        <p:blipFill>
          <a:blip r:embed="rId4">
            <a:alphaModFix/>
          </a:blip>
          <a:stretch>
            <a:fillRect/>
          </a:stretch>
        </p:blipFill>
        <p:spPr>
          <a:xfrm>
            <a:off x="5420338" y="2571750"/>
            <a:ext cx="2600325" cy="1752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07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0.45 as a fraction in its simplest terms.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14 ⨉ 3 = </a:t>
                      </a:r>
                      <a:r>
                        <a:rPr b="0" lang="en-GB" sz="1600">
                          <a:solidFill>
                            <a:srgbClr val="00BC89"/>
                          </a:solidFill>
                          <a:latin typeface="Nunito Sans"/>
                          <a:ea typeface="Nunito Sans"/>
                          <a:cs typeface="Nunito Sans"/>
                          <a:sym typeface="Nunito Sans"/>
                        </a:rPr>
                        <a:t>42</a:t>
                      </a:r>
                      <a:endParaRPr b="0" sz="1600">
                        <a:solidFill>
                          <a:srgbClr val="00BC89"/>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96 ÷ 8 = </a:t>
                      </a:r>
                      <a:r>
                        <a:rPr b="0" lang="en-GB" sz="1600">
                          <a:solidFill>
                            <a:srgbClr val="00BC89"/>
                          </a:solidFill>
                          <a:latin typeface="Nunito Sans"/>
                          <a:ea typeface="Nunito Sans"/>
                          <a:cs typeface="Nunito Sans"/>
                          <a:sym typeface="Nunito Sans"/>
                        </a:rPr>
                        <a:t>12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Fully factorise: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a:t>
                      </a:r>
                      <a:r>
                        <a:rPr b="0" i="1" lang="en-GB" sz="1600">
                          <a:solidFill>
                            <a:srgbClr val="000000"/>
                          </a:solidFill>
                          <a:latin typeface="Times New Roman"/>
                          <a:ea typeface="Times New Roman"/>
                          <a:cs typeface="Times New Roman"/>
                          <a:sym typeface="Times New Roman"/>
                        </a:rPr>
                        <a:t>y</a:t>
                      </a:r>
                      <a:r>
                        <a:rPr b="0" lang="en-GB" sz="1600">
                          <a:solidFill>
                            <a:srgbClr val="000000"/>
                          </a:solidFill>
                          <a:latin typeface="Nunito Sans"/>
                          <a:ea typeface="Nunito Sans"/>
                          <a:cs typeface="Nunito Sans"/>
                          <a:sym typeface="Nunito Sans"/>
                        </a:rPr>
                        <a:t> - 10 = </a:t>
                      </a:r>
                      <a:r>
                        <a:rPr b="0" lang="en-GB" sz="1600">
                          <a:solidFill>
                            <a:srgbClr val="00BC89"/>
                          </a:solidFill>
                          <a:latin typeface="Nunito Sans"/>
                          <a:ea typeface="Nunito Sans"/>
                          <a:cs typeface="Nunito Sans"/>
                          <a:sym typeface="Nunito Sans"/>
                        </a:rPr>
                        <a:t>5(</a:t>
                      </a:r>
                      <a:r>
                        <a:rPr b="0" i="1" lang="en-GB" sz="1600">
                          <a:solidFill>
                            <a:srgbClr val="00BC89"/>
                          </a:solidFill>
                          <a:latin typeface="Times New Roman"/>
                          <a:ea typeface="Times New Roman"/>
                          <a:cs typeface="Times New Roman"/>
                          <a:sym typeface="Times New Roman"/>
                        </a:rPr>
                        <a:t>y</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98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Determine the area of this rectangle:</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57 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Rotate triangle </a:t>
                      </a:r>
                      <a:r>
                        <a:rPr i="1" lang="en-GB" sz="1600">
                          <a:solidFill>
                            <a:srgbClr val="000000"/>
                          </a:solidFill>
                          <a:latin typeface="Times New Roman"/>
                          <a:ea typeface="Times New Roman"/>
                          <a:cs typeface="Times New Roman"/>
                          <a:sym typeface="Times New Roman"/>
                        </a:rPr>
                        <a:t>ABC</a:t>
                      </a:r>
                      <a:r>
                        <a:rPr lang="en-GB" sz="1600">
                          <a:solidFill>
                            <a:srgbClr val="000000"/>
                          </a:solidFill>
                          <a:latin typeface="Nunito Sans"/>
                          <a:ea typeface="Nunito Sans"/>
                          <a:cs typeface="Nunito Sans"/>
                          <a:sym typeface="Nunito Sans"/>
                        </a:rPr>
                        <a:t> 90</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 clockwise about point </a:t>
                      </a:r>
                      <a:r>
                        <a:rPr i="1" lang="en-GB" sz="1600">
                          <a:solidFill>
                            <a:srgbClr val="000000"/>
                          </a:solidFill>
                          <a:latin typeface="Times New Roman"/>
                          <a:ea typeface="Times New Roman"/>
                          <a:cs typeface="Times New Roman"/>
                          <a:sym typeface="Times New Roman"/>
                        </a:rPr>
                        <a:t>O</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1</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572700" y="2643175"/>
            <a:ext cx="2876550" cy="1609725"/>
          </a:xfrm>
          <a:prstGeom prst="rect">
            <a:avLst/>
          </a:prstGeom>
          <a:noFill/>
          <a:ln>
            <a:noFill/>
          </a:ln>
        </p:spPr>
      </p:pic>
      <p:pic>
        <p:nvPicPr>
          <p:cNvPr id="97" name="Google Shape;97;p19"/>
          <p:cNvPicPr preferRelativeResize="0"/>
          <p:nvPr/>
        </p:nvPicPr>
        <p:blipFill>
          <a:blip r:embed="rId4">
            <a:alphaModFix/>
          </a:blip>
          <a:stretch>
            <a:fillRect/>
          </a:stretch>
        </p:blipFill>
        <p:spPr>
          <a:xfrm>
            <a:off x="5420338" y="2571750"/>
            <a:ext cx="2600325" cy="1752600"/>
          </a:xfrm>
          <a:prstGeom prst="rect">
            <a:avLst/>
          </a:prstGeom>
          <a:noFill/>
          <a:ln>
            <a:noFill/>
          </a:ln>
        </p:spPr>
      </p:pic>
      <p:grpSp>
        <p:nvGrpSpPr>
          <p:cNvPr id="98" name="Google Shape;98;p19"/>
          <p:cNvGrpSpPr/>
          <p:nvPr/>
        </p:nvGrpSpPr>
        <p:grpSpPr>
          <a:xfrm>
            <a:off x="657753" y="1389500"/>
            <a:ext cx="235655" cy="481300"/>
            <a:chOff x="4963775" y="5368550"/>
            <a:chExt cx="294900" cy="481300"/>
          </a:xfrm>
        </p:grpSpPr>
        <p:cxnSp>
          <p:nvCxnSpPr>
            <p:cNvPr id="99" name="Google Shape;99;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00" name="Google Shape;100;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20</a:t>
              </a:r>
              <a:endParaRPr>
                <a:solidFill>
                  <a:srgbClr val="00BC89"/>
                </a:solidFill>
                <a:latin typeface="Nunito Sans"/>
                <a:ea typeface="Nunito Sans"/>
                <a:cs typeface="Nunito Sans"/>
                <a:sym typeface="Nunito Sans"/>
              </a:endParaRPr>
            </a:p>
          </p:txBody>
        </p:sp>
        <p:sp>
          <p:nvSpPr>
            <p:cNvPr id="101" name="Google Shape;101;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aphicFrame>
        <p:nvGraphicFramePr>
          <p:cNvPr id="106" name="Google Shape;106;p20"/>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992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0.306 as a fraction in its simplest terms.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+ 37 =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82 - 18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+ 4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57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area of this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7" name="Google Shape;107;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pic>
        <p:nvPicPr>
          <p:cNvPr id="108" name="Google Shape;108;p20"/>
          <p:cNvPicPr preferRelativeResize="0"/>
          <p:nvPr/>
        </p:nvPicPr>
        <p:blipFill>
          <a:blip r:embed="rId3">
            <a:alphaModFix/>
          </a:blip>
          <a:stretch>
            <a:fillRect/>
          </a:stretch>
        </p:blipFill>
        <p:spPr>
          <a:xfrm>
            <a:off x="548313" y="2438975"/>
            <a:ext cx="3343275" cy="1733550"/>
          </a:xfrm>
          <a:prstGeom prst="rect">
            <a:avLst/>
          </a:prstGeom>
          <a:noFill/>
          <a:ln>
            <a:noFill/>
          </a:ln>
        </p:spPr>
      </p:pic>
      <p:pic>
        <p:nvPicPr>
          <p:cNvPr id="109" name="Google Shape;109;p20"/>
          <p:cNvPicPr preferRelativeResize="0"/>
          <p:nvPr/>
        </p:nvPicPr>
        <p:blipFill>
          <a:blip r:embed="rId4">
            <a:alphaModFix/>
          </a:blip>
          <a:stretch>
            <a:fillRect/>
          </a:stretch>
        </p:blipFill>
        <p:spPr>
          <a:xfrm>
            <a:off x="5411413" y="2487813"/>
            <a:ext cx="2886075" cy="1743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1"/>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9922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0.306 as a fraction in its simplest terms.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+ 37 = </a:t>
                      </a:r>
                      <a:r>
                        <a:rPr b="0" lang="en-GB" sz="1600">
                          <a:solidFill>
                            <a:srgbClr val="00BC89"/>
                          </a:solidFill>
                          <a:latin typeface="Nunito Sans"/>
                          <a:ea typeface="Nunito Sans"/>
                          <a:cs typeface="Nunito Sans"/>
                          <a:sym typeface="Nunito Sans"/>
                        </a:rPr>
                        <a:t>66</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82 - 18 = </a:t>
                      </a:r>
                      <a:r>
                        <a:rPr b="0" lang="en-GB" sz="1600">
                          <a:solidFill>
                            <a:srgbClr val="00BC89"/>
                          </a:solidFill>
                          <a:latin typeface="Nunito Sans"/>
                          <a:ea typeface="Nunito Sans"/>
                          <a:cs typeface="Nunito Sans"/>
                          <a:sym typeface="Nunito Sans"/>
                        </a:rPr>
                        <a:t>64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+ 4 = </a:t>
                      </a:r>
                      <a:r>
                        <a:rPr b="0" lang="en-GB" sz="1600">
                          <a:solidFill>
                            <a:srgbClr val="00BC89"/>
                          </a:solidFill>
                          <a:latin typeface="Nunito Sans"/>
                          <a:ea typeface="Nunito Sans"/>
                          <a:cs typeface="Nunito Sans"/>
                          <a:sym typeface="Nunito Sans"/>
                        </a:rPr>
                        <a:t>4(2</a:t>
                      </a:r>
                      <a:r>
                        <a:rPr b="0" i="1" lang="en-GB" sz="1600">
                          <a:solidFill>
                            <a:srgbClr val="00BC89"/>
                          </a:solidFill>
                          <a:latin typeface="Times New Roman"/>
                          <a:ea typeface="Times New Roman"/>
                          <a:cs typeface="Times New Roman"/>
                          <a:sym typeface="Times New Roman"/>
                        </a:rPr>
                        <a:t>b</a:t>
                      </a:r>
                      <a:r>
                        <a:rPr b="0" lang="en-GB" sz="1600">
                          <a:solidFill>
                            <a:srgbClr val="00BC89"/>
                          </a:solidFill>
                          <a:latin typeface="Nunito Sans"/>
                          <a:ea typeface="Nunito Sans"/>
                          <a:cs typeface="Nunito Sans"/>
                          <a:sym typeface="Nunito Sans"/>
                        </a:rPr>
                        <a:t> + 1)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57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area of this triangle?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30 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pic>
        <p:nvPicPr>
          <p:cNvPr id="116" name="Google Shape;116;p21"/>
          <p:cNvPicPr preferRelativeResize="0"/>
          <p:nvPr/>
        </p:nvPicPr>
        <p:blipFill>
          <a:blip r:embed="rId3">
            <a:alphaModFix/>
          </a:blip>
          <a:stretch>
            <a:fillRect/>
          </a:stretch>
        </p:blipFill>
        <p:spPr>
          <a:xfrm>
            <a:off x="548313" y="2438975"/>
            <a:ext cx="3343275" cy="1733550"/>
          </a:xfrm>
          <a:prstGeom prst="rect">
            <a:avLst/>
          </a:prstGeom>
          <a:noFill/>
          <a:ln>
            <a:noFill/>
          </a:ln>
        </p:spPr>
      </p:pic>
      <p:pic>
        <p:nvPicPr>
          <p:cNvPr id="117" name="Google Shape;117;p21"/>
          <p:cNvPicPr preferRelativeResize="0"/>
          <p:nvPr/>
        </p:nvPicPr>
        <p:blipFill>
          <a:blip r:embed="rId4">
            <a:alphaModFix/>
          </a:blip>
          <a:stretch>
            <a:fillRect/>
          </a:stretch>
        </p:blipFill>
        <p:spPr>
          <a:xfrm>
            <a:off x="5411413" y="2487813"/>
            <a:ext cx="2886075" cy="1743075"/>
          </a:xfrm>
          <a:prstGeom prst="rect">
            <a:avLst/>
          </a:prstGeom>
          <a:noFill/>
          <a:ln>
            <a:noFill/>
          </a:ln>
        </p:spPr>
      </p:pic>
      <p:grpSp>
        <p:nvGrpSpPr>
          <p:cNvPr id="118" name="Google Shape;118;p21"/>
          <p:cNvGrpSpPr/>
          <p:nvPr/>
        </p:nvGrpSpPr>
        <p:grpSpPr>
          <a:xfrm>
            <a:off x="1267472" y="1389500"/>
            <a:ext cx="324832" cy="481300"/>
            <a:chOff x="4963775" y="5368550"/>
            <a:chExt cx="294900" cy="481300"/>
          </a:xfrm>
        </p:grpSpPr>
        <p:cxnSp>
          <p:nvCxnSpPr>
            <p:cNvPr id="119" name="Google Shape;119;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20" name="Google Shape;120;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500</a:t>
              </a:r>
              <a:endParaRPr>
                <a:solidFill>
                  <a:srgbClr val="00BC89"/>
                </a:solidFill>
                <a:latin typeface="Nunito Sans"/>
                <a:ea typeface="Nunito Sans"/>
                <a:cs typeface="Nunito Sans"/>
                <a:sym typeface="Nunito Sans"/>
              </a:endParaRPr>
            </a:p>
          </p:txBody>
        </p:sp>
        <p:sp>
          <p:nvSpPr>
            <p:cNvPr id="121" name="Google Shape;121;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153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2"/>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0.84 as a fraction in its simplest terms.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 ⨉ 13 =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42 + 49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ab</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area of this circle</a:t>
                      </a:r>
                      <a:r>
                        <a:rPr lang="en-GB" sz="1600">
                          <a:solidFill>
                            <a:schemeClr val="dk1"/>
                          </a:solidFill>
                          <a:latin typeface="Nunito Sans"/>
                          <a:ea typeface="Nunito Sans"/>
                          <a:cs typeface="Nunito Sans"/>
                          <a:sym typeface="Nunito Sans"/>
                        </a:rPr>
                        <a:t>, giving your answer rounded to two decimal places</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270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clockwise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pic>
        <p:nvPicPr>
          <p:cNvPr id="128" name="Google Shape;128;p22"/>
          <p:cNvPicPr preferRelativeResize="0"/>
          <p:nvPr/>
        </p:nvPicPr>
        <p:blipFill>
          <a:blip r:embed="rId3">
            <a:alphaModFix/>
          </a:blip>
          <a:stretch>
            <a:fillRect/>
          </a:stretch>
        </p:blipFill>
        <p:spPr>
          <a:xfrm>
            <a:off x="1256121" y="2643171"/>
            <a:ext cx="1969300" cy="1969300"/>
          </a:xfrm>
          <a:prstGeom prst="rect">
            <a:avLst/>
          </a:prstGeom>
          <a:noFill/>
          <a:ln>
            <a:noFill/>
          </a:ln>
        </p:spPr>
      </p:pic>
      <p:pic>
        <p:nvPicPr>
          <p:cNvPr id="129" name="Google Shape;129;p22"/>
          <p:cNvPicPr preferRelativeResize="0"/>
          <p:nvPr/>
        </p:nvPicPr>
        <p:blipFill>
          <a:blip r:embed="rId4">
            <a:alphaModFix/>
          </a:blip>
          <a:stretch>
            <a:fillRect/>
          </a:stretch>
        </p:blipFill>
        <p:spPr>
          <a:xfrm>
            <a:off x="5604288" y="2336600"/>
            <a:ext cx="2886075" cy="2324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3"/>
          <p:cNvGraphicFramePr/>
          <p:nvPr/>
        </p:nvGraphicFramePr>
        <p:xfrm>
          <a:off x="108044" y="862525"/>
          <a:ext cx="3000000" cy="3000000"/>
        </p:xfrm>
        <a:graphic>
          <a:graphicData uri="http://schemas.openxmlformats.org/drawingml/2006/table">
            <a:tbl>
              <a:tblPr bandRow="1" firstRow="1">
                <a:noFill/>
                <a:tableStyleId>{995745D7-0D4C-426C-A6D5-91B2D77A4FD7}</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0.84 as a fraction in its simplest terms.</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 ⨉ 13 = </a:t>
                      </a:r>
                      <a:r>
                        <a:rPr b="0" lang="en-GB" sz="1600">
                          <a:solidFill>
                            <a:srgbClr val="00BC89"/>
                          </a:solidFill>
                          <a:latin typeface="Nunito Sans"/>
                          <a:ea typeface="Nunito Sans"/>
                          <a:cs typeface="Nunito Sans"/>
                          <a:sym typeface="Nunito Sans"/>
                        </a:rPr>
                        <a:t>117</a:t>
                      </a:r>
                      <a:endParaRPr b="0"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42 + 49 = </a:t>
                      </a:r>
                      <a:r>
                        <a:rPr b="0" lang="en-GB" sz="1600">
                          <a:solidFill>
                            <a:srgbClr val="00BC89"/>
                          </a:solidFill>
                          <a:latin typeface="Nunito Sans"/>
                          <a:ea typeface="Nunito Sans"/>
                          <a:cs typeface="Nunito Sans"/>
                          <a:sym typeface="Nunito Sans"/>
                        </a:rPr>
                        <a:t>91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Fully factorise: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ab </a:t>
                      </a:r>
                      <a:r>
                        <a:rPr b="0" lang="en-GB" sz="1600">
                          <a:solidFill>
                            <a:schemeClr val="dk1"/>
                          </a:solidFill>
                          <a:latin typeface="Nunito Sans"/>
                          <a:ea typeface="Nunito Sans"/>
                          <a:cs typeface="Nunito Sans"/>
                          <a:sym typeface="Nunito Sans"/>
                        </a:rPr>
                        <a:t>- 4</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a:t>
                      </a:r>
                      <a:r>
                        <a:rPr b="0" i="1" lang="en-GB" sz="1600">
                          <a:solidFill>
                            <a:srgbClr val="00BC89"/>
                          </a:solidFill>
                          <a:latin typeface="Times New Roman"/>
                          <a:ea typeface="Times New Roman"/>
                          <a:cs typeface="Times New Roman"/>
                          <a:sym typeface="Times New Roman"/>
                        </a:rPr>
                        <a:t>b</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a</a:t>
                      </a:r>
                      <a:r>
                        <a:rPr b="0" lang="en-GB" sz="1600">
                          <a:solidFill>
                            <a:srgbClr val="00BC89"/>
                          </a:solidFill>
                          <a:latin typeface="Nunito Sans"/>
                          <a:ea typeface="Nunito Sans"/>
                          <a:cs typeface="Nunito Sans"/>
                          <a:sym typeface="Nunito Sans"/>
                        </a:rPr>
                        <a:t>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area of this circle,</a:t>
                      </a:r>
                      <a:r>
                        <a:rPr lang="en-GB" sz="1600">
                          <a:latin typeface="Nunito Sans"/>
                          <a:ea typeface="Nunito Sans"/>
                          <a:cs typeface="Nunito Sans"/>
                          <a:sym typeface="Nunito Sans"/>
                        </a:rPr>
                        <a:t> giving your answer rounded to two decimal places</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95.03  cm</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Rotate triangle </a:t>
                      </a:r>
                      <a:r>
                        <a:rPr i="1" lang="en-GB" sz="1600">
                          <a:solidFill>
                            <a:schemeClr val="dk1"/>
                          </a:solidFill>
                          <a:latin typeface="Times New Roman"/>
                          <a:ea typeface="Times New Roman"/>
                          <a:cs typeface="Times New Roman"/>
                          <a:sym typeface="Times New Roman"/>
                        </a:rPr>
                        <a:t>ABC</a:t>
                      </a:r>
                      <a:r>
                        <a:rPr lang="en-GB" sz="1600">
                          <a:solidFill>
                            <a:schemeClr val="dk1"/>
                          </a:solidFill>
                          <a:latin typeface="Nunito Sans"/>
                          <a:ea typeface="Nunito Sans"/>
                          <a:cs typeface="Nunito Sans"/>
                          <a:sym typeface="Nunito Sans"/>
                        </a:rPr>
                        <a:t> 270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clockwise about point </a:t>
                      </a:r>
                      <a:r>
                        <a:rPr i="1" lang="en-GB" sz="1600">
                          <a:solidFill>
                            <a:schemeClr val="dk1"/>
                          </a:solidFill>
                          <a:latin typeface="Times New Roman"/>
                          <a:ea typeface="Times New Roman"/>
                          <a:cs typeface="Times New Roman"/>
                          <a:sym typeface="Times New Roman"/>
                        </a:rPr>
                        <a:t>O</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pic>
        <p:nvPicPr>
          <p:cNvPr id="136" name="Google Shape;136;p23"/>
          <p:cNvPicPr preferRelativeResize="0"/>
          <p:nvPr/>
        </p:nvPicPr>
        <p:blipFill>
          <a:blip r:embed="rId3">
            <a:alphaModFix/>
          </a:blip>
          <a:stretch>
            <a:fillRect/>
          </a:stretch>
        </p:blipFill>
        <p:spPr>
          <a:xfrm>
            <a:off x="1256121" y="2643171"/>
            <a:ext cx="1969300" cy="1969300"/>
          </a:xfrm>
          <a:prstGeom prst="rect">
            <a:avLst/>
          </a:prstGeom>
          <a:noFill/>
          <a:ln>
            <a:noFill/>
          </a:ln>
        </p:spPr>
      </p:pic>
      <p:pic>
        <p:nvPicPr>
          <p:cNvPr id="137" name="Google Shape;137;p23"/>
          <p:cNvPicPr preferRelativeResize="0"/>
          <p:nvPr/>
        </p:nvPicPr>
        <p:blipFill>
          <a:blip r:embed="rId4">
            <a:alphaModFix/>
          </a:blip>
          <a:stretch>
            <a:fillRect/>
          </a:stretch>
        </p:blipFill>
        <p:spPr>
          <a:xfrm>
            <a:off x="5604288" y="2341363"/>
            <a:ext cx="2886075" cy="2314575"/>
          </a:xfrm>
          <a:prstGeom prst="rect">
            <a:avLst/>
          </a:prstGeom>
          <a:noFill/>
          <a:ln>
            <a:noFill/>
          </a:ln>
        </p:spPr>
      </p:pic>
      <p:grpSp>
        <p:nvGrpSpPr>
          <p:cNvPr id="138" name="Google Shape;138;p23"/>
          <p:cNvGrpSpPr/>
          <p:nvPr/>
        </p:nvGrpSpPr>
        <p:grpSpPr>
          <a:xfrm>
            <a:off x="657972" y="1389500"/>
            <a:ext cx="221706" cy="481300"/>
            <a:chOff x="4963775" y="5368550"/>
            <a:chExt cx="294900" cy="481300"/>
          </a:xfrm>
        </p:grpSpPr>
        <p:cxnSp>
          <p:nvCxnSpPr>
            <p:cNvPr id="139" name="Google Shape;139;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40" name="Google Shape;140;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25</a:t>
              </a:r>
              <a:endParaRPr>
                <a:solidFill>
                  <a:srgbClr val="00BC89"/>
                </a:solidFill>
                <a:latin typeface="Nunito Sans"/>
                <a:ea typeface="Nunito Sans"/>
                <a:cs typeface="Nunito Sans"/>
                <a:sym typeface="Nunito Sans"/>
              </a:endParaRPr>
            </a:p>
          </p:txBody>
        </p:sp>
        <p:sp>
          <p:nvSpPr>
            <p:cNvPr id="141" name="Google Shape;141;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21</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